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4" r:id="rId9"/>
    <p:sldId id="265" r:id="rId10"/>
    <p:sldId id="266" r:id="rId11"/>
    <p:sldId id="267" r:id="rId12"/>
    <p:sldId id="261" r:id="rId13"/>
    <p:sldId id="268" r:id="rId14"/>
    <p:sldId id="269" r:id="rId15"/>
  </p:sldIdLst>
  <p:sldSz cx="14630400" cy="8229600"/>
  <p:notesSz cx="8229600" cy="14630400"/>
  <p:embeddedFontLst>
    <p:embeddedFont>
      <p:font typeface="Roboto Slab" panose="020B0604020202020204" charset="0"/>
      <p:regular r:id="rId17"/>
    </p:embeddedFont>
    <p:embeddedFont>
      <p:font typeface="Roboto" panose="020B0604020202020204" charset="0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5697" autoAdjust="0"/>
  </p:normalViewPr>
  <p:slideViewPr>
    <p:cSldViewPr snapToGrid="0" snapToObjects="1">
      <p:cViewPr varScale="1">
        <p:scale>
          <a:sx n="62" d="100"/>
          <a:sy n="62" d="100"/>
        </p:scale>
        <p:origin x="9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879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Dans le format ONNX, chaque </a:t>
            </a:r>
            <a:r>
              <a:rPr lang="fr-FR" b="1" dirty="0" err="1" smtClean="0"/>
              <a:t>opset</a:t>
            </a:r>
            <a:r>
              <a:rPr lang="fr-FR" dirty="0" smtClean="0"/>
              <a:t> correspond à une </a:t>
            </a:r>
            <a:r>
              <a:rPr lang="fr-FR" b="1" dirty="0" smtClean="0"/>
              <a:t>version définie des opérateurs</a:t>
            </a:r>
            <a:r>
              <a:rPr lang="fr-FR" dirty="0" smtClean="0"/>
              <a:t> (comme </a:t>
            </a:r>
            <a:r>
              <a:rPr lang="fr-FR" dirty="0" err="1" smtClean="0"/>
              <a:t>Conv</a:t>
            </a:r>
            <a:r>
              <a:rPr lang="fr-FR" dirty="0" smtClean="0"/>
              <a:t>, Relu, Transpose, etc.) utilisés dans les modèles de réseaux de neurones.</a:t>
            </a:r>
          </a:p>
          <a:p>
            <a:r>
              <a:rPr lang="fr-FR" b="1" dirty="0" err="1" smtClean="0"/>
              <a:t>LayerNorm</a:t>
            </a:r>
            <a:r>
              <a:rPr lang="fr-FR" dirty="0" smtClean="0"/>
              <a:t> est une opération très utilisée dans les modèles comme les Transformers (ex. </a:t>
            </a:r>
            <a:r>
              <a:rPr lang="fr-FR" dirty="0" err="1" smtClean="0"/>
              <a:t>ViT</a:t>
            </a:r>
            <a:r>
              <a:rPr lang="fr-FR" dirty="0" smtClean="0"/>
              <a:t>). Elle normalise les activations d’un neurone </a:t>
            </a:r>
            <a:r>
              <a:rPr lang="fr-FR" b="1" dirty="0" smtClean="0"/>
              <a:t>sur l’ensemble des dimensions d’entrée</a:t>
            </a:r>
            <a:r>
              <a:rPr lang="fr-FR" dirty="0" smtClean="0"/>
              <a:t> (et non par lot comme </a:t>
            </a:r>
            <a:r>
              <a:rPr lang="fr-FR" dirty="0" err="1" smtClean="0"/>
              <a:t>BatchNorm</a:t>
            </a:r>
            <a:r>
              <a:rPr lang="fr-FR" dirty="0" smtClean="0"/>
              <a:t>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1081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Projet Tensil + Ultra96-V2: Défis et Solutions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248626"/>
            <a:ext cx="7556421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 document technique présente notre expérience d'implémentation d'un accélérateur </a:t>
            </a:r>
            <a:r>
              <a:rPr lang="en-US" sz="15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d'intelligence</a:t>
            </a: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5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artificielle</a:t>
            </a:r>
            <a:r>
              <a:rPr lang="en-US" sz="15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d’un </a:t>
            </a:r>
            <a:r>
              <a:rPr lang="en-US" sz="15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vit</a:t>
            </a:r>
            <a:r>
              <a:rPr lang="en-US" sz="15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sur FPGA à l'aide de Tensil et de la carte Ultra96-V2. Nous détaillons les défis techniques rencontrés et les solutions que nous avons développées au cours de ce projet complexe.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517" y="356473"/>
            <a:ext cx="5586651" cy="405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5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Adaptation du compilateur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(Scala)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327131" y="1266901"/>
            <a:ext cx="6638568" cy="1949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Pour résoudre les problèmes d'opérateurs non supportés, nous avons dû modifier le code source de Tensil, spécifiquement le fichier </a:t>
            </a:r>
            <a:r>
              <a:rPr lang="en-US" sz="20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OnnxFrontend.scala</a:t>
            </a:r>
            <a:r>
              <a:rPr lang="en-US" sz="20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qui est responsable de la traduction des opérateurs ONNX vers les instructions Tensil.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332004" y="3404570"/>
            <a:ext cx="3867856" cy="679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2400" dirty="0">
                <a:solidFill>
                  <a:schemeClr val="accent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Modifications principales</a:t>
            </a:r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327131" y="4045225"/>
            <a:ext cx="6638568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Implémentation de l'opérateur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ReduceMean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 utilisant des additions </a:t>
            </a:r>
            <a:r>
              <a:rPr lang="en-US" sz="14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séquentielles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suivies</a:t>
            </a:r>
            <a:endParaRPr lang="en-US" sz="1400" dirty="0" smtClean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algn="l">
              <a:buSzPct val="100000"/>
            </a:pPr>
            <a:r>
              <a:rPr lang="en-US" sz="140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d'une division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332004" y="4587159"/>
            <a:ext cx="6638568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Ajout du support pour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Transpose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via une séquence de lectures et écritures réorganisées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332004" y="4931725"/>
            <a:ext cx="6638568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Adaptation de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Reshape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pour supporter les formes statiques uniquement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325575" y="5307563"/>
            <a:ext cx="6638568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Implémentation de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Squeeze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et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Flatten</a:t>
            </a: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comme des cas spéciaux de Reshape</a:t>
            </a:r>
            <a:endParaRPr lang="en-US" sz="14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5041" y="1003854"/>
            <a:ext cx="5761079" cy="3798332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7480935" y="5045750"/>
            <a:ext cx="6638568" cy="2683192"/>
          </a:xfrm>
          <a:prstGeom prst="roundRect">
            <a:avLst>
              <a:gd name="adj" fmla="val 725"/>
            </a:avLst>
          </a:prstGeom>
          <a:solidFill>
            <a:srgbClr val="D7DFF4"/>
          </a:solidFill>
          <a:ln/>
        </p:spPr>
      </p:sp>
      <p:sp>
        <p:nvSpPr>
          <p:cNvPr id="11" name="Shape 8"/>
          <p:cNvSpPr/>
          <p:nvPr/>
        </p:nvSpPr>
        <p:spPr>
          <a:xfrm>
            <a:off x="7474506" y="5045750"/>
            <a:ext cx="6651427" cy="2683192"/>
          </a:xfrm>
          <a:prstGeom prst="roundRect">
            <a:avLst>
              <a:gd name="adj" fmla="val 725"/>
            </a:avLst>
          </a:prstGeom>
          <a:solidFill>
            <a:srgbClr val="D7DFF4"/>
          </a:solidFill>
          <a:ln/>
        </p:spPr>
      </p:sp>
      <p:sp>
        <p:nvSpPr>
          <p:cNvPr id="12" name="Text 9"/>
          <p:cNvSpPr/>
          <p:nvPr/>
        </p:nvSpPr>
        <p:spPr>
          <a:xfrm>
            <a:off x="7604046" y="5142905"/>
            <a:ext cx="6392347" cy="24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Extrait de code ajouté à OnnxFrontend.scalacase "ReduceMean" =&gt; val axes = getAttrIntList(node, "axes") val keepdims = getAttrInt(node, "keepdims")  // Implémentation par somme et division val inputShape = getValueInfo(node.getInput(0)) val outputShape = getValueInfo(node.getOutput(0))  // Logique pour calculer la moyenne sur les axes spécifiés ...</a:t>
            </a:r>
            <a:endParaRPr lang="en-US" sz="1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44255" y="572810"/>
            <a:ext cx="6122075" cy="5891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60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Génération du code RTL avec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1633180"/>
            <a:ext cx="3548182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Configuration de l'architecture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2528411"/>
            <a:ext cx="3548182" cy="1206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Après avoir résolu les problèmes de compatibilité des opérateurs, nous avons procédé à la génération du RTL pour notre accélérateur avec la commande: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280190" y="3947279"/>
            <a:ext cx="3548182" cy="886063"/>
          </a:xfrm>
          <a:prstGeom prst="roundRect">
            <a:avLst>
              <a:gd name="adj" fmla="val 3192"/>
            </a:avLst>
          </a:prstGeom>
          <a:solidFill>
            <a:srgbClr val="D7DFF4"/>
          </a:solidFill>
          <a:ln/>
        </p:spPr>
      </p:sp>
      <p:sp>
        <p:nvSpPr>
          <p:cNvPr id="7" name="Shape 4"/>
          <p:cNvSpPr/>
          <p:nvPr/>
        </p:nvSpPr>
        <p:spPr>
          <a:xfrm>
            <a:off x="6270784" y="3947279"/>
            <a:ext cx="3566993" cy="886063"/>
          </a:xfrm>
          <a:prstGeom prst="roundRect">
            <a:avLst>
              <a:gd name="adj" fmla="val 3192"/>
            </a:avLst>
          </a:prstGeom>
          <a:solidFill>
            <a:srgbClr val="D7DFF4"/>
          </a:solidFill>
          <a:ln/>
        </p:spPr>
      </p:sp>
      <p:sp>
        <p:nvSpPr>
          <p:cNvPr id="8" name="Text 5"/>
          <p:cNvSpPr/>
          <p:nvPr/>
        </p:nvSpPr>
        <p:spPr>
          <a:xfrm>
            <a:off x="6459260" y="4088606"/>
            <a:ext cx="3190042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tensil rtl -a ultra96v2.tarch -s true -d 128</a:t>
            </a:r>
            <a:endParaRPr lang="en-US" sz="1450" dirty="0"/>
          </a:p>
        </p:txBody>
      </p:sp>
      <p:sp>
        <p:nvSpPr>
          <p:cNvPr id="9" name="Text 6"/>
          <p:cNvSpPr/>
          <p:nvPr/>
        </p:nvSpPr>
        <p:spPr>
          <a:xfrm>
            <a:off x="6280190" y="5045393"/>
            <a:ext cx="3548182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Paramètres clés de notre architecture Tensil: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280190" y="5818465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Largeur des données: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16 bits (FP16)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6280190" y="6186130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Taille de l'array: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8x8 (64 MACs)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280190" y="6553795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Mémoire locale: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256 KB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280190" y="6921460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Mémoire d'accumulation: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64 KB</a:t>
            </a:r>
            <a:endParaRPr lang="en-US" sz="1450" dirty="0"/>
          </a:p>
        </p:txBody>
      </p:sp>
      <p:sp>
        <p:nvSpPr>
          <p:cNvPr id="14" name="Text 11"/>
          <p:cNvSpPr/>
          <p:nvPr/>
        </p:nvSpPr>
        <p:spPr>
          <a:xfrm>
            <a:off x="6280190" y="7289125"/>
            <a:ext cx="3548182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Profondeur du pipeline: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128</a:t>
            </a:r>
            <a:endParaRPr lang="en-US" sz="145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6049" y="1656755"/>
            <a:ext cx="3548182" cy="1553170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10296049" y="3421975"/>
            <a:ext cx="282821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Fichiers générés</a:t>
            </a:r>
            <a:endParaRPr lang="en-US" sz="2200" dirty="0"/>
          </a:p>
        </p:txBody>
      </p:sp>
      <p:sp>
        <p:nvSpPr>
          <p:cNvPr id="17" name="Text 13"/>
          <p:cNvSpPr/>
          <p:nvPr/>
        </p:nvSpPr>
        <p:spPr>
          <a:xfrm>
            <a:off x="10296049" y="3963829"/>
            <a:ext cx="3548182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top_ultra96v2.v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Module principal</a:t>
            </a:r>
            <a:endParaRPr lang="en-US" sz="1450" dirty="0"/>
          </a:p>
        </p:txBody>
      </p:sp>
      <p:sp>
        <p:nvSpPr>
          <p:cNvPr id="18" name="Text 14"/>
          <p:cNvSpPr/>
          <p:nvPr/>
        </p:nvSpPr>
        <p:spPr>
          <a:xfrm>
            <a:off x="10296049" y="4339114"/>
            <a:ext cx="3548182" cy="611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arch.json</a:t>
            </a: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- Description de l'architecture</a:t>
            </a:r>
            <a:endParaRPr lang="en-US" sz="1450" dirty="0"/>
          </a:p>
        </p:txBody>
      </p:sp>
      <p:sp>
        <p:nvSpPr>
          <p:cNvPr id="19" name="Text 15"/>
          <p:cNvSpPr/>
          <p:nvPr/>
        </p:nvSpPr>
        <p:spPr>
          <a:xfrm>
            <a:off x="10296049" y="5016103"/>
            <a:ext cx="3548182" cy="6034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Modules RTL auxiliaires pour les composants</a:t>
            </a:r>
            <a:endParaRPr lang="en-US" sz="1450" dirty="0"/>
          </a:p>
        </p:txBody>
      </p:sp>
      <p:sp>
        <p:nvSpPr>
          <p:cNvPr id="20" name="Text 16"/>
          <p:cNvSpPr/>
          <p:nvPr/>
        </p:nvSpPr>
        <p:spPr>
          <a:xfrm>
            <a:off x="10296049" y="5789176"/>
            <a:ext cx="3548182" cy="12068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Cette configuration a été optimisée pour équilibrer les performances et l'utilisation des ressources FPGA disponibles sur l'Ultra96-V2.</a:t>
            </a:r>
            <a:endParaRPr lang="en-US" sz="1450" dirty="0"/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57" y="1161931"/>
            <a:ext cx="4340131" cy="642889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4172"/>
            <a:ext cx="100375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 </a:t>
            </a: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Bloc Tensil RTL non </a:t>
            </a:r>
            <a:r>
              <a:rPr lang="en-US" sz="3900" dirty="0" err="1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reconnu</a:t>
            </a:r>
            <a:r>
              <a:rPr lang="en-US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: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102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Problème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680692"/>
            <a:ext cx="6279356" cy="1285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Après l'exécution de la commande </a:t>
            </a:r>
            <a:r>
              <a:rPr lang="en-US" sz="15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tensil rtl</a:t>
            </a: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pour générer le code Verilog </a:t>
            </a:r>
            <a:r>
              <a:rPr lang="en-US" sz="15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top_ultra96v2.v</a:t>
            </a: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le module n'était pas visible dans l'IP Integrator de Vivado et impossible à ajouter au diagramme Block Design.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6444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Cause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734878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module RTL généré par Tensil ne suivait pas les conventions AXI-Lite, n'exposait aucune interface d'adressage, et utilisait des ports maîtres (m_axi) non compatibles avec l'intégration automatique de Vivado.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211026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64874" y="2680692"/>
            <a:ext cx="6279356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Nous avons dû procéder à l'instanciation manuelle du module dans le Block Design avec des connexions manuelles des ports, en créant un wrapper HDL personnalisé pour exposer les interfaces AXI correctement.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64874" y="4174093"/>
            <a:ext cx="6279356" cy="2837974"/>
          </a:xfrm>
          <a:prstGeom prst="roundRect">
            <a:avLst>
              <a:gd name="adj" fmla="val 1049"/>
            </a:avLst>
          </a:prstGeom>
          <a:solidFill>
            <a:srgbClr val="D7DFF4"/>
          </a:solidFill>
          <a:ln/>
        </p:spPr>
      </p:sp>
      <p:sp>
        <p:nvSpPr>
          <p:cNvPr id="10" name="Shape 8"/>
          <p:cNvSpPr/>
          <p:nvPr/>
        </p:nvSpPr>
        <p:spPr>
          <a:xfrm>
            <a:off x="7554992" y="4174093"/>
            <a:ext cx="6299121" cy="2837974"/>
          </a:xfrm>
          <a:prstGeom prst="roundRect">
            <a:avLst>
              <a:gd name="adj" fmla="val 1049"/>
            </a:avLst>
          </a:prstGeom>
          <a:solidFill>
            <a:srgbClr val="D7DFF4"/>
          </a:solidFill>
          <a:ln/>
        </p:spPr>
      </p:sp>
      <p:sp>
        <p:nvSpPr>
          <p:cNvPr id="11" name="Text 9"/>
          <p:cNvSpPr/>
          <p:nvPr/>
        </p:nvSpPr>
        <p:spPr>
          <a:xfrm>
            <a:off x="7753350" y="4322921"/>
            <a:ext cx="590240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Exemple de code d'instanciation manuellecreate_bd_cell -type module -reference tensil_ultra96 tensil_coreconnect_bd_net [get_bd_pins tensil_core/clk] [get_bd_pins clk_wiz/clk_out1]connect_bd_net [get_bd_pins tensil_core/resetn] [get_bd_pins proc_sys_reset/peripheral_aresetn]</a:t>
            </a:r>
            <a:endParaRPr lang="en-US" sz="1550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212" y="228084"/>
            <a:ext cx="2137720" cy="210308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6671"/>
            <a:ext cx="642461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Compilation du modèle ViT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102763"/>
            <a:ext cx="359187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Processus de compilation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67319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Une fois l'architecture définie et le RTL généré, nous avons compilé notre modèle ViT optimisé avec la commande: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531513"/>
            <a:ext cx="6279356" cy="932736"/>
          </a:xfrm>
          <a:prstGeom prst="roundRect">
            <a:avLst>
              <a:gd name="adj" fmla="val 3192"/>
            </a:avLst>
          </a:prstGeom>
          <a:solidFill>
            <a:srgbClr val="D7DFF4"/>
          </a:solidFill>
          <a:ln/>
        </p:spPr>
      </p:sp>
      <p:sp>
        <p:nvSpPr>
          <p:cNvPr id="6" name="Shape 4"/>
          <p:cNvSpPr/>
          <p:nvPr/>
        </p:nvSpPr>
        <p:spPr>
          <a:xfrm>
            <a:off x="783908" y="3531513"/>
            <a:ext cx="6299121" cy="932736"/>
          </a:xfrm>
          <a:prstGeom prst="roundRect">
            <a:avLst>
              <a:gd name="adj" fmla="val 3192"/>
            </a:avLst>
          </a:prstGeom>
          <a:solidFill>
            <a:srgbClr val="D7DFF4"/>
          </a:solidFill>
          <a:ln/>
        </p:spPr>
      </p:sp>
      <p:sp>
        <p:nvSpPr>
          <p:cNvPr id="7" name="Text 5"/>
          <p:cNvSpPr/>
          <p:nvPr/>
        </p:nvSpPr>
        <p:spPr>
          <a:xfrm>
            <a:off x="982266" y="3680341"/>
            <a:ext cx="59024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tensil compile -a ultra96v2.tarch -m simple_vit.onnx -o model.tmodel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687491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Cette étape traduit le modèle ONNX en instructions spécifiques à notre architecture Tensil personnalisée, générant: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50116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Programme d'instructions (TCU)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88811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Poids et biais optimisés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627507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Informations sur les tenseurs d'entrée/sortie</a:t>
            </a:r>
            <a:endParaRPr lang="en-US" sz="15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874" y="2127647"/>
            <a:ext cx="6279356" cy="1203722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564874" y="3554611"/>
            <a:ext cx="381952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Statistiques de compilation</a:t>
            </a:r>
            <a:endParaRPr lang="en-US" sz="2300" dirty="0"/>
          </a:p>
        </p:txBody>
      </p:sp>
      <p:sp>
        <p:nvSpPr>
          <p:cNvPr id="14" name="Shape 11"/>
          <p:cNvSpPr/>
          <p:nvPr/>
        </p:nvSpPr>
        <p:spPr>
          <a:xfrm>
            <a:off x="7564874" y="4149923"/>
            <a:ext cx="6279356" cy="2869763"/>
          </a:xfrm>
          <a:prstGeom prst="roundRect">
            <a:avLst>
              <a:gd name="adj" fmla="val 103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7572494" y="4157543"/>
            <a:ext cx="6264116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7770852" y="4284226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Métrique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0906720" y="4284226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Valeur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7572494" y="4728448"/>
            <a:ext cx="6264116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7770852" y="4855131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Utilisation mémoire</a:t>
            </a:r>
            <a:endParaRPr lang="en-US" sz="1550" dirty="0"/>
          </a:p>
        </p:txBody>
      </p:sp>
      <p:sp>
        <p:nvSpPr>
          <p:cNvPr id="20" name="Text 17"/>
          <p:cNvSpPr/>
          <p:nvPr/>
        </p:nvSpPr>
        <p:spPr>
          <a:xfrm>
            <a:off x="10906720" y="4855131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87%</a:t>
            </a:r>
            <a:endParaRPr lang="en-US" sz="1550" dirty="0"/>
          </a:p>
        </p:txBody>
      </p:sp>
      <p:sp>
        <p:nvSpPr>
          <p:cNvPr id="21" name="Shape 18"/>
          <p:cNvSpPr/>
          <p:nvPr/>
        </p:nvSpPr>
        <p:spPr>
          <a:xfrm>
            <a:off x="7572494" y="5299353"/>
            <a:ext cx="6264116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7770852" y="5426035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MACs utilisés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10906720" y="5426035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64/64 (100%)</a:t>
            </a:r>
            <a:endParaRPr lang="en-US" sz="1550" dirty="0"/>
          </a:p>
        </p:txBody>
      </p:sp>
      <p:sp>
        <p:nvSpPr>
          <p:cNvPr id="24" name="Shape 21"/>
          <p:cNvSpPr/>
          <p:nvPr/>
        </p:nvSpPr>
        <p:spPr>
          <a:xfrm>
            <a:off x="7572494" y="5870258"/>
            <a:ext cx="6264116" cy="57090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2"/>
          <p:cNvSpPr/>
          <p:nvPr/>
        </p:nvSpPr>
        <p:spPr>
          <a:xfrm>
            <a:off x="7770852" y="5996940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Efficacité computationnelle</a:t>
            </a:r>
            <a:endParaRPr lang="en-US" sz="1550" dirty="0"/>
          </a:p>
        </p:txBody>
      </p:sp>
      <p:sp>
        <p:nvSpPr>
          <p:cNvPr id="26" name="Text 23"/>
          <p:cNvSpPr/>
          <p:nvPr/>
        </p:nvSpPr>
        <p:spPr>
          <a:xfrm>
            <a:off x="10906720" y="5996940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76%</a:t>
            </a:r>
            <a:endParaRPr lang="en-US" sz="1550" dirty="0"/>
          </a:p>
        </p:txBody>
      </p:sp>
      <p:sp>
        <p:nvSpPr>
          <p:cNvPr id="27" name="Shape 24"/>
          <p:cNvSpPr/>
          <p:nvPr/>
        </p:nvSpPr>
        <p:spPr>
          <a:xfrm>
            <a:off x="7572494" y="6441162"/>
            <a:ext cx="6264116" cy="5709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8" name="Text 25"/>
          <p:cNvSpPr/>
          <p:nvPr/>
        </p:nvSpPr>
        <p:spPr>
          <a:xfrm>
            <a:off x="7770852" y="6567845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Taille du modèle compilé</a:t>
            </a:r>
            <a:endParaRPr lang="en-US" sz="1550" dirty="0"/>
          </a:p>
        </p:txBody>
      </p:sp>
      <p:sp>
        <p:nvSpPr>
          <p:cNvPr id="29" name="Text 26"/>
          <p:cNvSpPr/>
          <p:nvPr/>
        </p:nvSpPr>
        <p:spPr>
          <a:xfrm>
            <a:off x="10906720" y="6567845"/>
            <a:ext cx="273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7.2 MB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85004"/>
            <a:ext cx="5328523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 et perspectives</a:t>
            </a:r>
            <a:endParaRPr lang="en-US" sz="3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765102"/>
            <a:ext cx="843439" cy="1882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05821" y="1933694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Réalisations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1805821" y="2298383"/>
            <a:ext cx="6544389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Nous avons réussi à déployer un modèle ViT sur FPGA en utilisant Tensil et Ultra96-V2, malgré de nombreux défis techniques.</a:t>
            </a:r>
            <a:endParaRPr lang="en-US" sz="1300" dirty="0"/>
          </a:p>
        </p:txBody>
      </p:sp>
      <p:sp>
        <p:nvSpPr>
          <p:cNvPr id="7" name="Text 3"/>
          <p:cNvSpPr/>
          <p:nvPr/>
        </p:nvSpPr>
        <p:spPr>
          <a:xfrm>
            <a:off x="1805821" y="2939415"/>
            <a:ext cx="6544389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L'implémentation finale offre un bon équilibre entre performance et consommation énergétique, avec une précision comparable au modèle d'origine.</a:t>
            </a:r>
            <a:endParaRPr lang="en-US" sz="13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647837"/>
            <a:ext cx="843439" cy="188273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05821" y="381642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Limitations</a:t>
            </a:r>
            <a:endParaRPr lang="en-US" sz="1650" dirty="0"/>
          </a:p>
        </p:txBody>
      </p:sp>
      <p:sp>
        <p:nvSpPr>
          <p:cNvPr id="10" name="Text 5"/>
          <p:cNvSpPr/>
          <p:nvPr/>
        </p:nvSpPr>
        <p:spPr>
          <a:xfrm>
            <a:off x="1805821" y="4181118"/>
            <a:ext cx="6544389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support limité des opérateurs ONNX dans Tensil nécessite des modifications du code source ou des adaptations du modèle.</a:t>
            </a:r>
            <a:endParaRPr lang="en-US" sz="1300" dirty="0"/>
          </a:p>
        </p:txBody>
      </p:sp>
      <p:sp>
        <p:nvSpPr>
          <p:cNvPr id="11" name="Text 6"/>
          <p:cNvSpPr/>
          <p:nvPr/>
        </p:nvSpPr>
        <p:spPr>
          <a:xfrm>
            <a:off x="1805821" y="4822150"/>
            <a:ext cx="6544389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L'intégration avec Vivado requiert une expertise approfondie en conception FPGA et en protocoles AXI.</a:t>
            </a:r>
            <a:endParaRPr lang="en-US" sz="13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30572"/>
            <a:ext cx="843439" cy="171402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05821" y="5699165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Perspectives</a:t>
            </a:r>
            <a:endParaRPr lang="en-US" sz="1650" dirty="0"/>
          </a:p>
        </p:txBody>
      </p:sp>
      <p:sp>
        <p:nvSpPr>
          <p:cNvPr id="14" name="Text 8"/>
          <p:cNvSpPr/>
          <p:nvPr/>
        </p:nvSpPr>
        <p:spPr>
          <a:xfrm>
            <a:off x="1805821" y="6063853"/>
            <a:ext cx="6544389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Étendre le support des opérateurs pour les modèles transformers plus complexes.</a:t>
            </a:r>
            <a:endParaRPr lang="en-US" sz="1300" dirty="0"/>
          </a:p>
        </p:txBody>
      </p:sp>
      <p:sp>
        <p:nvSpPr>
          <p:cNvPr id="15" name="Text 9"/>
          <p:cNvSpPr/>
          <p:nvPr/>
        </p:nvSpPr>
        <p:spPr>
          <a:xfrm>
            <a:off x="1805821" y="6434971"/>
            <a:ext cx="6544389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Optimiser davantage l'architecture pour améliorer le rapport performance/ressources.</a:t>
            </a:r>
            <a:endParaRPr lang="en-US" sz="1300" dirty="0"/>
          </a:p>
        </p:txBody>
      </p:sp>
      <p:sp>
        <p:nvSpPr>
          <p:cNvPr id="16" name="Text 10"/>
          <p:cNvSpPr/>
          <p:nvPr/>
        </p:nvSpPr>
        <p:spPr>
          <a:xfrm>
            <a:off x="1805821" y="6806089"/>
            <a:ext cx="6544389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Développer des outils d'automatisation pour simplifier le processus de déploiement.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20660"/>
            <a:ext cx="4733925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Agenda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57357" y="1491020"/>
            <a:ext cx="426006" cy="426006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372672" y="1556028"/>
            <a:ext cx="2453759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Présentation du projet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372672" y="1965484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Vue d'ensemble et objectifs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757357" y="2646998"/>
            <a:ext cx="426006" cy="426006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7" name="Text 5"/>
          <p:cNvSpPr/>
          <p:nvPr/>
        </p:nvSpPr>
        <p:spPr>
          <a:xfrm>
            <a:off x="1372672" y="2712006"/>
            <a:ext cx="352901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Défis techniques et composants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372672" y="3121462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Ultra96-V2, Tensil et PYNQ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57357" y="3802975"/>
            <a:ext cx="426006" cy="426006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0" name="Text 8"/>
          <p:cNvSpPr/>
          <p:nvPr/>
        </p:nvSpPr>
        <p:spPr>
          <a:xfrm>
            <a:off x="1372672" y="3867983"/>
            <a:ext cx="2431137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Problèmes rencontrés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372672" y="4277439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Difficultés avec PYNQ, Vivado et Tensil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757357" y="4958953"/>
            <a:ext cx="426006" cy="426006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3" name="Text 11"/>
          <p:cNvSpPr/>
          <p:nvPr/>
        </p:nvSpPr>
        <p:spPr>
          <a:xfrm>
            <a:off x="1372672" y="5023961"/>
            <a:ext cx="269557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Solutions implémentées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372672" y="5433417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Approches et correctifs pour chaque problème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757357" y="6114931"/>
            <a:ext cx="426006" cy="426006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6" name="Text 14"/>
          <p:cNvSpPr/>
          <p:nvPr/>
        </p:nvSpPr>
        <p:spPr>
          <a:xfrm>
            <a:off x="1372672" y="6179939"/>
            <a:ext cx="236696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Leçons apprises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1372672" y="6589395"/>
            <a:ext cx="12500372" cy="302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Conseils pratiques pour les projets similaires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757357" y="7105293"/>
            <a:ext cx="13115687" cy="605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514576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Présentation du projet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5734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 projet vise à déployer un </a:t>
            </a:r>
            <a:r>
              <a:rPr lang="en-US" sz="15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modèle</a:t>
            </a:r>
            <a:r>
              <a:rPr lang="en-US" sz="15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550" dirty="0" err="1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vit</a:t>
            </a:r>
            <a:r>
              <a:rPr lang="en-US" sz="155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 classification d'images sur FPGA, en utilisant la carte Ultra96-V2 et le framework Tensil.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879408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L'objectif principal est d'exploiter les capacités de traitement parallèle du FPGA pour accélérer l'inférence de réseaux de neurones, spécifiquement pour des tâches de classification d'images.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010620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Tensil permet de générer un accélérateur matériel à partir d'un modèle ONNX, mais plusieurs difficultés majeures ont été rencontrées tout au long du projet, notamment liées à la compatibilité des opérateurs et à l'intégration système.</a:t>
            </a:r>
            <a:endParaRPr lang="en-US" sz="15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5566" y="1149103"/>
            <a:ext cx="823325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Composants matériels et logiciels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37473"/>
            <a:ext cx="496133" cy="4961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3816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Ultra96-V2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793790" y="3810833"/>
            <a:ext cx="418218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Carte FPGA basée sur Xilinx Zynq UltraScale+ MPSoC, combinant processeur ARM et logique programmable.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4882515"/>
            <a:ext cx="41821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Architecture hétérogène (ARM + FPGA)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5269468"/>
            <a:ext cx="41821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Mémoire DDR4 de 2Go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5656421"/>
            <a:ext cx="41821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Interfaces USB, Ethernet, Wi-Fi</a:t>
            </a:r>
            <a:endParaRPr lang="en-US" sz="15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986" y="2637473"/>
            <a:ext cx="496133" cy="49613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23986" y="33816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223986" y="3810833"/>
            <a:ext cx="4182308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open-source pour déployer des modèles d'apprentissage profond sur FPGA, convertissant des modèles ONNX en accélérateurs matériels.</a:t>
            </a:r>
            <a:endParaRPr lang="en-US" sz="1550" dirty="0"/>
          </a:p>
        </p:txBody>
      </p:sp>
      <p:sp>
        <p:nvSpPr>
          <p:cNvPr id="12" name="Text 8"/>
          <p:cNvSpPr/>
          <p:nvPr/>
        </p:nvSpPr>
        <p:spPr>
          <a:xfrm>
            <a:off x="5223986" y="5200055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Générateur RTL pour réseaux de neurones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5223986" y="5587008"/>
            <a:ext cx="41823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Support d'un sous-ensemble d'opérateurs ONNX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5223986" y="6291501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Architecture paramétrizable</a:t>
            </a:r>
            <a:endParaRPr lang="en-US" sz="155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302" y="2637473"/>
            <a:ext cx="496133" cy="496133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654302" y="338161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PYNQ</a:t>
            </a:r>
            <a:endParaRPr lang="en-US" sz="1950" dirty="0"/>
          </a:p>
        </p:txBody>
      </p:sp>
      <p:sp>
        <p:nvSpPr>
          <p:cNvPr id="17" name="Text 12"/>
          <p:cNvSpPr/>
          <p:nvPr/>
        </p:nvSpPr>
        <p:spPr>
          <a:xfrm>
            <a:off x="9654302" y="3810833"/>
            <a:ext cx="41823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Python qui facilite la conception de systèmes embarqués sur FPGA Xilinx, offrant une interface Jupyter pour le développement.</a:t>
            </a:r>
            <a:endParaRPr lang="en-US" sz="1550" dirty="0"/>
          </a:p>
        </p:txBody>
      </p:sp>
      <p:sp>
        <p:nvSpPr>
          <p:cNvPr id="18" name="Text 13"/>
          <p:cNvSpPr/>
          <p:nvPr/>
        </p:nvSpPr>
        <p:spPr>
          <a:xfrm>
            <a:off x="9654302" y="4882515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Interface Python pour FPGA</a:t>
            </a:r>
            <a:endParaRPr lang="en-US" sz="1550" dirty="0"/>
          </a:p>
        </p:txBody>
      </p:sp>
      <p:sp>
        <p:nvSpPr>
          <p:cNvPr id="19" name="Text 14"/>
          <p:cNvSpPr/>
          <p:nvPr/>
        </p:nvSpPr>
        <p:spPr>
          <a:xfrm>
            <a:off x="9654302" y="5269468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Notebooks Jupyter interactifs</a:t>
            </a:r>
            <a:endParaRPr lang="en-US" sz="1550" dirty="0"/>
          </a:p>
        </p:txBody>
      </p:sp>
      <p:sp>
        <p:nvSpPr>
          <p:cNvPr id="20" name="Text 15"/>
          <p:cNvSpPr/>
          <p:nvPr/>
        </p:nvSpPr>
        <p:spPr>
          <a:xfrm>
            <a:off x="9654302" y="5656421"/>
            <a:ext cx="41823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Bibliothèques d'overlay préconçues</a:t>
            </a:r>
            <a:endParaRPr lang="en-US" sz="1550" dirty="0"/>
          </a:p>
        </p:txBody>
      </p:sp>
      <p:pic>
        <p:nvPicPr>
          <p:cNvPr id="21" name="Imag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8247" y="2265304"/>
            <a:ext cx="1163419" cy="1072931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5566" y="2265304"/>
            <a:ext cx="1008758" cy="9731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2916" y="535274"/>
            <a:ext cx="101790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Complexité du Block Design </a:t>
            </a:r>
            <a:endParaRPr lang="en-US" sz="39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152" y="1335910"/>
            <a:ext cx="6453965" cy="6542815"/>
          </a:xfrm>
          <a:prstGeom prst="rect">
            <a:avLst/>
          </a:prstGeom>
        </p:spPr>
      </p:pic>
      <p:sp>
        <p:nvSpPr>
          <p:cNvPr id="9" name="Rectangle 2"/>
          <p:cNvSpPr>
            <a:spLocks noChangeArrowheads="1"/>
          </p:cNvSpPr>
          <p:nvPr/>
        </p:nvSpPr>
        <p:spPr bwMode="auto">
          <a:xfrm rot="10800000" flipV="1">
            <a:off x="272795" y="2395883"/>
            <a:ext cx="7223158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 schéma présente les principales étapes pour déployer un modèle de machine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sur FPGA à l’aide de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Tensil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et d’une unité TCU (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Tensor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Unit). </a:t>
            </a:r>
            <a:endParaRPr lang="fr-FR" altLang="fr-FR" dirty="0" smtClean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 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commence par définir l’architecture cible (.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tarch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), puis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Tensil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génère le code RTL (.v). </a:t>
            </a:r>
            <a:endParaRPr lang="fr-FR" altLang="fr-FR" dirty="0" smtClean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Ensuite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le modèle ONNX est compilé en fichiers adaptés (.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tmodel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.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.data</a:t>
            </a: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Avec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Vivado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on intègre le RTL dans le block design pour produire les fichiers .bit et .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hwh</a:t>
            </a: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Enfin, l’ensemble est chargé sur la carte FPGA via PYNQ pour exécuter et tester le modèle, tout en optimisant la consommation et les performances.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1840" y="709307"/>
            <a:ext cx="6590264" cy="1907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85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Principaux problèmes et solutions </a:t>
            </a:r>
            <a:endParaRPr lang="fr-FR" sz="3900" dirty="0" smtClean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>
              <a:lnSpc>
                <a:spcPts val="4850"/>
              </a:lnSpc>
            </a:pPr>
            <a:r>
              <a:rPr lang="fr-FR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lors </a:t>
            </a: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 l’intégration de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endParaRPr lang="fr-FR" sz="3900" dirty="0" smtClean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>
              <a:lnSpc>
                <a:spcPts val="4850"/>
              </a:lnSpc>
            </a:pPr>
            <a:r>
              <a:rPr lang="fr-FR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sur </a:t>
            </a: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FPGA Ultra96-V2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31840" y="893564"/>
            <a:ext cx="6224141" cy="345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31840" y="1576681"/>
            <a:ext cx="5348645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431840" y="2506092"/>
            <a:ext cx="5348645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845105" y="2798012"/>
            <a:ext cx="5348645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1176119" y="4097863"/>
            <a:ext cx="5348645" cy="1727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50"/>
              </a:lnSpc>
              <a:buSzPct val="100000"/>
              <a:buChar char="•"/>
            </a:pP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845106" y="5182880"/>
            <a:ext cx="5348645" cy="345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endParaRPr lang="en-US" sz="8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704" y="1336477"/>
            <a:ext cx="6627820" cy="6893123"/>
          </a:xfrm>
          <a:prstGeom prst="rect">
            <a:avLst/>
          </a:prstGeom>
        </p:spPr>
      </p:pic>
      <p:sp>
        <p:nvSpPr>
          <p:cNvPr id="13" name="Rectangle 4"/>
          <p:cNvSpPr>
            <a:spLocks noChangeArrowheads="1"/>
          </p:cNvSpPr>
          <p:nvPr/>
        </p:nvSpPr>
        <p:spPr bwMode="auto">
          <a:xfrm rot="10800000" flipV="1">
            <a:off x="183536" y="3405367"/>
            <a:ext cx="7067867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Plusieurs problèmes ont été rencontrés lors de l’utilisation de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Tensil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avec Ultra96-V2. </a:t>
            </a:r>
            <a:endParaRPr lang="fr-FR" altLang="fr-FR" dirty="0" smtClean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Certains 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opérateurs ONNX comme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ReduceMean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n’étaient pas supportés, ce qui a nécessité une adaptation du compilateur</a:t>
            </a: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 module RTL n’étant pas reconnu par </a:t>
            </a:r>
            <a:r>
              <a:rPr lang="fr-FR" altLang="fr-FR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Vivado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nous avons dû le connecter manuellement. </a:t>
            </a:r>
            <a:endParaRPr lang="fr-FR" altLang="fr-FR" dirty="0" smtClean="0">
              <a:solidFill>
                <a:srgbClr val="15213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fr-FR" altLang="fr-FR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Enfin</a:t>
            </a:r>
            <a:r>
              <a:rPr lang="fr-FR" altLang="fr-FR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des erreurs de test sont apparues à cause de sorties incorrectes sur les premières images.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2570"/>
            <a:ext cx="792658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 </a:t>
            </a: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Démarrage de </a:t>
            </a:r>
            <a:r>
              <a:rPr lang="en-US" sz="3900" dirty="0" smtClean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PYNQ :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67866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Symptômes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2249091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Carte Ultra96-V2 ne répondant pas sur le port USB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636044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Adresse IP 192.168.3.1 inaccessible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02299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Service RNDIS (USB Gadget) non activé au démarrage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5388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Analyse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93790" y="4109323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Connexion JTAG/UART via minicom révélant que l'image PYNQ 2.7 ne montait pas correctement le réseau. Le problème provenait d'une incompatibilité entre les pilotes USB et la configuration du fichier de démarrage.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2603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Solution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93790" y="5830729"/>
            <a:ext cx="763202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Modification du fichier boot.py pour forcer l'activation du service RNDIS au démarrage et mise à jour de l'image PYNQ vers la version 2.7.1 qui corrige plusieurs problèmes de connectivité USB.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8917543" y="6853357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0376" y="2134567"/>
            <a:ext cx="5418296" cy="42768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6447" y="1201479"/>
            <a:ext cx="6841585" cy="1468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5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Préparation du modèle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ViT</a:t>
            </a: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pour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14706" y="2259267"/>
            <a:ext cx="4131721" cy="648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14707" y="3361188"/>
            <a:ext cx="6643568" cy="411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L'exportation d'un modèle ViT vers le format ONNX a nécessité plusieurs adaptations pour assurer la compatibilité avec Tensil: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14707" y="3888635"/>
            <a:ext cx="6643568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Fichier d'exportation: </a:t>
            </a:r>
            <a:r>
              <a:rPr lang="en-US" sz="14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export_onnx.py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14707" y="4147119"/>
            <a:ext cx="6643568" cy="205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Réduction de l'opset ONNX à la version 9 </a:t>
            </a:r>
            <a:r>
              <a:rPr lang="en-US" sz="14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14707" y="4397984"/>
            <a:ext cx="6643568" cy="205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Suppression des opérations LayerNorm </a:t>
            </a:r>
            <a:r>
              <a:rPr lang="en-US" sz="14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14707" y="4648849"/>
            <a:ext cx="6643568" cy="205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1600"/>
              </a:lnSpc>
              <a:buSzPct val="100000"/>
            </a:pP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14707" y="4648849"/>
            <a:ext cx="6643568" cy="205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Standardisation des noms d'entrée/sortie: "input"/"output"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514707" y="5221301"/>
            <a:ext cx="6643568" cy="4117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Ces modifications étaient essentielles pour rendre le modèle compatible avec les limitations actuelles du framework Tensil.</a:t>
            </a:r>
            <a:endParaRPr lang="en-US" sz="14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9800" y="977721"/>
            <a:ext cx="3836670" cy="2800350"/>
          </a:xfrm>
          <a:prstGeom prst="rect">
            <a:avLst/>
          </a:prstGeom>
        </p:spPr>
      </p:pic>
      <p:sp>
        <p:nvSpPr>
          <p:cNvPr id="12" name="Shape 9"/>
          <p:cNvSpPr/>
          <p:nvPr/>
        </p:nvSpPr>
        <p:spPr>
          <a:xfrm>
            <a:off x="7479744" y="4038838"/>
            <a:ext cx="6643568" cy="3692485"/>
          </a:xfrm>
          <a:prstGeom prst="roundRect">
            <a:avLst>
              <a:gd name="adj" fmla="val 523"/>
            </a:avLst>
          </a:prstGeom>
          <a:solidFill>
            <a:srgbClr val="D7DFF4"/>
          </a:solidFill>
          <a:ln/>
        </p:spPr>
      </p:sp>
      <p:sp>
        <p:nvSpPr>
          <p:cNvPr id="13" name="Shape 10"/>
          <p:cNvSpPr/>
          <p:nvPr/>
        </p:nvSpPr>
        <p:spPr>
          <a:xfrm>
            <a:off x="7473315" y="4038838"/>
            <a:ext cx="6656427" cy="3692485"/>
          </a:xfrm>
          <a:prstGeom prst="roundRect">
            <a:avLst>
              <a:gd name="adj" fmla="val 523"/>
            </a:avLst>
          </a:prstGeom>
          <a:solidFill>
            <a:srgbClr val="D7DFF4"/>
          </a:solidFill>
          <a:ln/>
        </p:spPr>
      </p:sp>
      <p:sp>
        <p:nvSpPr>
          <p:cNvPr id="14" name="Text 11"/>
          <p:cNvSpPr/>
          <p:nvPr/>
        </p:nvSpPr>
        <p:spPr>
          <a:xfrm>
            <a:off x="7601902" y="4135279"/>
            <a:ext cx="6399252" cy="349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15213F"/>
                </a:solidFill>
                <a:highlight>
                  <a:srgbClr val="D7DFF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Extrait du code d'exportationimport torchfrom models.vit import ViTForImageClassificationmodel = ViTForImageClassification(...)dummy_input = torch.randn(1, 3, 224, 224)torch.onnx.export( model, dummy_input, "simple_vit.onnx", opset_version=9, input_names=["input"], output_names=["output"], dynamic_axes=None)</a:t>
            </a:r>
            <a:endParaRPr lang="en-US" sz="1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6618"/>
            <a:ext cx="6366510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150"/>
              </a:lnSpc>
            </a:pPr>
            <a:r>
              <a:rPr lang="fr-FR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Opérateurs ONNX non supportés dans </a:t>
            </a:r>
            <a:r>
              <a:rPr lang="fr-FR" sz="3900" dirty="0" err="1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Tensil</a:t>
            </a:r>
            <a:endParaRPr lang="en-US" sz="390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515308"/>
            <a:ext cx="3070146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Opérateurs non supportés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000131"/>
            <a:ext cx="7661077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Lors de la compilation du modèle ViT avec Tensil, nous avons rencontré de nombreuses erreurs liées à des opérateurs ONNX non supportés: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793790" y="2729746"/>
            <a:ext cx="379571" cy="379571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6" name="Text 4"/>
          <p:cNvSpPr/>
          <p:nvPr/>
        </p:nvSpPr>
        <p:spPr>
          <a:xfrm>
            <a:off x="1341953" y="278772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ReduceMean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341953" y="3219807"/>
            <a:ext cx="711291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Utilisé pour le pooling global et l'attention</a:t>
            </a:r>
            <a:endParaRPr lang="en-US" sz="1300" dirty="0"/>
          </a:p>
        </p:txBody>
      </p:sp>
      <p:sp>
        <p:nvSpPr>
          <p:cNvPr id="8" name="Shape 6"/>
          <p:cNvSpPr/>
          <p:nvPr/>
        </p:nvSpPr>
        <p:spPr>
          <a:xfrm>
            <a:off x="793790" y="3827026"/>
            <a:ext cx="379571" cy="379571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7"/>
          <p:cNvSpPr/>
          <p:nvPr/>
        </p:nvSpPr>
        <p:spPr>
          <a:xfrm>
            <a:off x="1341953" y="388500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Transpose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1341953" y="4317087"/>
            <a:ext cx="711291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Critique pour les opérations matricielles dans l'attention</a:t>
            </a:r>
            <a:endParaRPr lang="en-US" sz="1300" dirty="0"/>
          </a:p>
        </p:txBody>
      </p:sp>
      <p:sp>
        <p:nvSpPr>
          <p:cNvPr id="11" name="Shape 9"/>
          <p:cNvSpPr/>
          <p:nvPr/>
        </p:nvSpPr>
        <p:spPr>
          <a:xfrm>
            <a:off x="793790" y="4924306"/>
            <a:ext cx="379571" cy="379571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2" name="Text 10"/>
          <p:cNvSpPr/>
          <p:nvPr/>
        </p:nvSpPr>
        <p:spPr>
          <a:xfrm>
            <a:off x="1341953" y="4982289"/>
            <a:ext cx="2108716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Reshape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1341953" y="5414367"/>
            <a:ext cx="711291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Utilisé pour reformater les tenseurs entre les couches</a:t>
            </a:r>
            <a:endParaRPr lang="en-US" sz="1300" dirty="0"/>
          </a:p>
        </p:txBody>
      </p:sp>
      <p:sp>
        <p:nvSpPr>
          <p:cNvPr id="14" name="Shape 12"/>
          <p:cNvSpPr/>
          <p:nvPr/>
        </p:nvSpPr>
        <p:spPr>
          <a:xfrm>
            <a:off x="793790" y="6021586"/>
            <a:ext cx="379571" cy="379571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5" name="Text 13"/>
          <p:cNvSpPr/>
          <p:nvPr/>
        </p:nvSpPr>
        <p:spPr>
          <a:xfrm>
            <a:off x="1341953" y="6079569"/>
            <a:ext cx="2111335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Squeeze/Flatten/Cast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1341953" y="6511647"/>
            <a:ext cx="711291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Opérations de manipulation de dimensions et de types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3790" y="6971348"/>
            <a:ext cx="7661077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Ces limitations ont nécessité soit une modification du code source de Tensil, </a:t>
            </a:r>
            <a:r>
              <a:rPr lang="en-US" sz="1300" dirty="0" smtClean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3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une adaptation du modèle pour contourner ces opérateurs.</a:t>
            </a:r>
            <a:endParaRPr lang="en-US" sz="1300" dirty="0"/>
          </a:p>
        </p:txBody>
      </p:sp>
      <p:pic>
        <p:nvPicPr>
          <p:cNvPr id="19" name="Imag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042" y="2677691"/>
            <a:ext cx="4116911" cy="35487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1478</Words>
  <Application>Microsoft Office PowerPoint</Application>
  <PresentationFormat>Personnalisé</PresentationFormat>
  <Paragraphs>153</Paragraphs>
  <Slides>14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0" baseType="lpstr">
      <vt:lpstr>Roboto Slab</vt:lpstr>
      <vt:lpstr>Roboto</vt:lpstr>
      <vt:lpstr>Consolas</vt:lpstr>
      <vt:lpstr>Calibri</vt:lpstr>
      <vt:lpstr>Arial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lastModifiedBy>lenovo</cp:lastModifiedBy>
  <cp:revision>37</cp:revision>
  <dcterms:created xsi:type="dcterms:W3CDTF">2025-07-02T22:46:04Z</dcterms:created>
  <dcterms:modified xsi:type="dcterms:W3CDTF">2025-07-03T09:24:13Z</dcterms:modified>
</cp:coreProperties>
</file>